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9" r:id="rId4"/>
    <p:sldId id="258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3A2D"/>
    <a:srgbClr val="FFD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7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699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11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66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5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89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364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75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04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391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960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02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0C44AE-3F3B-0740-94CB-CD4BF499DF16}" type="datetimeFigureOut">
              <a:rPr lang="en-US" smtClean="0"/>
              <a:t>20/05/2015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9300B-972A-F44E-AF68-4A13064A1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29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000" y="128336"/>
            <a:ext cx="5193632" cy="66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268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726" y="-842783"/>
            <a:ext cx="1933931" cy="891289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218228" y="1201085"/>
            <a:ext cx="441659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 smtClean="0">
                <a:solidFill>
                  <a:srgbClr val="463A2D"/>
                </a:solidFill>
              </a:rPr>
              <a:t>Massine AKILAL </a:t>
            </a:r>
            <a:r>
              <a:rPr lang="en-US" sz="3000" b="1" dirty="0">
                <a:solidFill>
                  <a:srgbClr val="463A2D"/>
                </a:solidFill>
              </a:rPr>
              <a:t> </a:t>
            </a:r>
            <a:r>
              <a:rPr lang="en-US" sz="3000" dirty="0" smtClean="0">
                <a:solidFill>
                  <a:srgbClr val="463A2D"/>
                </a:solidFill>
              </a:rPr>
              <a:t>- France –</a:t>
            </a:r>
          </a:p>
          <a:p>
            <a:r>
              <a:rPr lang="en-US" sz="3000" dirty="0" smtClean="0">
                <a:solidFill>
                  <a:srgbClr val="463A2D"/>
                </a:solidFill>
              </a:rPr>
              <a:t>Mechanics and Energy</a:t>
            </a:r>
            <a:endParaRPr lang="en-US" sz="3000" dirty="0">
              <a:solidFill>
                <a:srgbClr val="463A2D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b="83465"/>
          <a:stretch/>
        </p:blipFill>
        <p:spPr>
          <a:xfrm>
            <a:off x="5690448" y="1"/>
            <a:ext cx="3453551" cy="73170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70628" y="3313900"/>
            <a:ext cx="481709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 err="1">
                <a:solidFill>
                  <a:srgbClr val="463A2D"/>
                </a:solidFill>
              </a:rPr>
              <a:t>Morgane</a:t>
            </a:r>
            <a:r>
              <a:rPr lang="en-US" sz="3000" b="1" dirty="0">
                <a:solidFill>
                  <a:srgbClr val="463A2D"/>
                </a:solidFill>
              </a:rPr>
              <a:t> BARILLET </a:t>
            </a:r>
            <a:r>
              <a:rPr lang="en-US" sz="3000" dirty="0">
                <a:solidFill>
                  <a:srgbClr val="463A2D"/>
                </a:solidFill>
              </a:rPr>
              <a:t>- France </a:t>
            </a:r>
            <a:r>
              <a:rPr lang="en-US" sz="3000" dirty="0" smtClean="0">
                <a:solidFill>
                  <a:srgbClr val="463A2D"/>
                </a:solidFill>
              </a:rPr>
              <a:t>–</a:t>
            </a:r>
          </a:p>
          <a:p>
            <a:r>
              <a:rPr lang="en-US" sz="3000" dirty="0" smtClean="0">
                <a:solidFill>
                  <a:srgbClr val="463A2D"/>
                </a:solidFill>
              </a:rPr>
              <a:t>Quality &amp; Supply Chain</a:t>
            </a:r>
            <a:endParaRPr lang="en-US" sz="3000" dirty="0">
              <a:solidFill>
                <a:srgbClr val="463A2D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70628" y="5578577"/>
            <a:ext cx="485261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>
                <a:solidFill>
                  <a:srgbClr val="463A2D"/>
                </a:solidFill>
              </a:rPr>
              <a:t>Santiago COELLO </a:t>
            </a:r>
            <a:r>
              <a:rPr lang="en-US" sz="3000" dirty="0">
                <a:solidFill>
                  <a:srgbClr val="463A2D"/>
                </a:solidFill>
              </a:rPr>
              <a:t>– </a:t>
            </a:r>
            <a:r>
              <a:rPr lang="en-US" sz="3000" dirty="0" err="1">
                <a:solidFill>
                  <a:srgbClr val="463A2D"/>
                </a:solidFill>
              </a:rPr>
              <a:t>Equador</a:t>
            </a:r>
            <a:r>
              <a:rPr lang="en-US" sz="3000" dirty="0">
                <a:solidFill>
                  <a:srgbClr val="463A2D"/>
                </a:solidFill>
              </a:rPr>
              <a:t> </a:t>
            </a:r>
            <a:r>
              <a:rPr lang="en-US" sz="3000" dirty="0" smtClean="0">
                <a:solidFill>
                  <a:srgbClr val="463A2D"/>
                </a:solidFill>
              </a:rPr>
              <a:t>–</a:t>
            </a:r>
          </a:p>
          <a:p>
            <a:r>
              <a:rPr lang="en-US" sz="3000" dirty="0" err="1" smtClean="0">
                <a:solidFill>
                  <a:srgbClr val="463A2D"/>
                </a:solidFill>
              </a:rPr>
              <a:t>Mecanical</a:t>
            </a:r>
            <a:r>
              <a:rPr lang="en-US" sz="3000" dirty="0" smtClean="0">
                <a:solidFill>
                  <a:srgbClr val="463A2D"/>
                </a:solidFill>
              </a:rPr>
              <a:t> Engineering</a:t>
            </a:r>
            <a:endParaRPr lang="en-US" sz="3000" dirty="0">
              <a:solidFill>
                <a:srgbClr val="463A2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1231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Video short 20052015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4163" y="1600200"/>
            <a:ext cx="6034087" cy="4525963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b="83465"/>
          <a:stretch/>
        </p:blipFill>
        <p:spPr>
          <a:xfrm>
            <a:off x="2159000" y="128336"/>
            <a:ext cx="5193632" cy="11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808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/>
          <a:srcRect l="31725" t="3680" b="85797"/>
          <a:stretch/>
        </p:blipFill>
        <p:spPr>
          <a:xfrm>
            <a:off x="679116" y="1"/>
            <a:ext cx="8007684" cy="855956"/>
          </a:xfrm>
          <a:prstGeom prst="rect">
            <a:avLst/>
          </a:prstGeom>
        </p:spPr>
      </p:pic>
      <p:sp>
        <p:nvSpPr>
          <p:cNvPr id="3074" name="Прямоугольник 47"/>
          <p:cNvSpPr>
            <a:spLocks noChangeArrowheads="1"/>
          </p:cNvSpPr>
          <p:nvPr/>
        </p:nvSpPr>
        <p:spPr bwMode="auto">
          <a:xfrm>
            <a:off x="111125" y="1017427"/>
            <a:ext cx="1801813" cy="4374717"/>
          </a:xfrm>
          <a:prstGeom prst="roundRect">
            <a:avLst>
              <a:gd name="adj" fmla="val 16667"/>
            </a:avLst>
          </a:prstGeom>
          <a:solidFill>
            <a:srgbClr val="4FBA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548000" tIns="0" rIns="108000" bIns="0" anchor="ctr"/>
          <a:lstStyle/>
          <a:p>
            <a:pPr algn="r" eaLnBrk="1" hangingPunct="1">
              <a:lnSpc>
                <a:spcPct val="130000"/>
              </a:lnSpc>
            </a:pPr>
            <a:endParaRPr lang="en-US" sz="1600">
              <a:solidFill>
                <a:schemeClr val="bg1"/>
              </a:solidFill>
              <a:latin typeface="幼圆" charset="0"/>
              <a:ea typeface="幼圆" charset="0"/>
              <a:cs typeface="幼圆" charset="0"/>
            </a:endParaRPr>
          </a:p>
        </p:txBody>
      </p:sp>
      <p:sp>
        <p:nvSpPr>
          <p:cNvPr id="3075" name="Прямоугольник 47"/>
          <p:cNvSpPr>
            <a:spLocks noChangeArrowheads="1"/>
          </p:cNvSpPr>
          <p:nvPr/>
        </p:nvSpPr>
        <p:spPr bwMode="auto">
          <a:xfrm>
            <a:off x="5988050" y="1017427"/>
            <a:ext cx="3062288" cy="4374717"/>
          </a:xfrm>
          <a:prstGeom prst="roundRect">
            <a:avLst>
              <a:gd name="adj" fmla="val 16667"/>
            </a:avLst>
          </a:prstGeom>
          <a:solidFill>
            <a:srgbClr val="F7947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548000" tIns="0" rIns="108000" bIns="0" anchor="ctr"/>
          <a:lstStyle/>
          <a:p>
            <a:pPr algn="r" eaLnBrk="1" hangingPunct="1">
              <a:lnSpc>
                <a:spcPct val="130000"/>
              </a:lnSpc>
            </a:pPr>
            <a:endParaRPr lang="en-US" sz="1600">
              <a:solidFill>
                <a:schemeClr val="bg1"/>
              </a:solidFill>
              <a:latin typeface="幼圆" charset="0"/>
              <a:ea typeface="幼圆" charset="0"/>
              <a:cs typeface="幼圆" charset="0"/>
            </a:endParaRPr>
          </a:p>
        </p:txBody>
      </p:sp>
      <p:sp>
        <p:nvSpPr>
          <p:cNvPr id="3076" name="Прямоугольник 47"/>
          <p:cNvSpPr>
            <a:spLocks noChangeArrowheads="1"/>
          </p:cNvSpPr>
          <p:nvPr/>
        </p:nvSpPr>
        <p:spPr bwMode="auto">
          <a:xfrm>
            <a:off x="2011363" y="1017427"/>
            <a:ext cx="3695700" cy="438200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548000" tIns="0" rIns="108000" bIns="0" anchor="ctr"/>
          <a:lstStyle/>
          <a:p>
            <a:pPr algn="r" eaLnBrk="1" hangingPunct="1">
              <a:lnSpc>
                <a:spcPct val="130000"/>
              </a:lnSpc>
            </a:pPr>
            <a:endParaRPr lang="en-US" sz="1600">
              <a:solidFill>
                <a:schemeClr val="bg1"/>
              </a:solidFill>
              <a:latin typeface="幼圆" charset="0"/>
              <a:ea typeface="幼圆" charset="0"/>
              <a:cs typeface="幼圆" charset="0"/>
            </a:endParaRPr>
          </a:p>
        </p:txBody>
      </p:sp>
      <p:sp>
        <p:nvSpPr>
          <p:cNvPr id="3077" name="Прямоугольник 47"/>
          <p:cNvSpPr>
            <a:spLocks noChangeArrowheads="1"/>
          </p:cNvSpPr>
          <p:nvPr/>
        </p:nvSpPr>
        <p:spPr bwMode="auto">
          <a:xfrm>
            <a:off x="161925" y="5539126"/>
            <a:ext cx="5548313" cy="1230313"/>
          </a:xfrm>
          <a:prstGeom prst="roundRect">
            <a:avLst>
              <a:gd name="adj" fmla="val 16667"/>
            </a:avLst>
          </a:prstGeom>
          <a:solidFill>
            <a:srgbClr val="FFD46A"/>
          </a:solidFill>
          <a:ln>
            <a:noFill/>
          </a:ln>
        </p:spPr>
        <p:txBody>
          <a:bodyPr lIns="1548000" tIns="0" rIns="108000" bIns="0" anchor="ctr"/>
          <a:lstStyle/>
          <a:p>
            <a:pPr algn="r" eaLnBrk="1" hangingPunct="1">
              <a:lnSpc>
                <a:spcPct val="130000"/>
              </a:lnSpc>
            </a:pPr>
            <a:endParaRPr lang="en-US" sz="1600">
              <a:solidFill>
                <a:schemeClr val="bg1"/>
              </a:solidFill>
              <a:latin typeface="幼圆" charset="0"/>
              <a:ea typeface="幼圆" charset="0"/>
              <a:cs typeface="幼圆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168275" y="1728788"/>
            <a:ext cx="1527175" cy="3226594"/>
          </a:xfrm>
          <a:prstGeom prst="roundRect">
            <a:avLst>
              <a:gd name="adj" fmla="val 16667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round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Resources:</a:t>
            </a:r>
          </a:p>
          <a:p>
            <a:r>
              <a:rPr lang="es-ES" sz="1400" dirty="0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A</a:t>
            </a:r>
            <a:r>
              <a:rPr lang="en-US" sz="1400" dirty="0" err="1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rtic</a:t>
            </a:r>
            <a:r>
              <a:rPr lang="es-ES" sz="1400" dirty="0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l</a:t>
            </a:r>
            <a:r>
              <a:rPr lang="en-US" sz="1400" dirty="0" err="1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es</a:t>
            </a:r>
            <a:endParaRPr lang="es-ES" sz="1400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</a:endParaRPr>
          </a:p>
          <a:p>
            <a:r>
              <a:rPr lang="es-ES" sz="1400" dirty="0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J</a:t>
            </a:r>
            <a:r>
              <a:rPr lang="en-US" sz="1400" dirty="0" err="1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ournals</a:t>
            </a:r>
            <a:r>
              <a:rPr lang="en-US" sz="1400" dirty="0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 </a:t>
            </a:r>
            <a:endParaRPr lang="en-US" sz="1400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</a:endParaRPr>
          </a:p>
          <a:p>
            <a:r>
              <a:rPr lang="es-ES" sz="1400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B</a:t>
            </a:r>
            <a:r>
              <a:rPr lang="en-US" sz="1400" dirty="0" err="1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ooks</a:t>
            </a:r>
            <a:r>
              <a:rPr lang="en-US" sz="1400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 </a:t>
            </a:r>
          </a:p>
          <a:p>
            <a:r>
              <a:rPr lang="es-ES" sz="1400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L</a:t>
            </a:r>
            <a:r>
              <a:rPr lang="en-US" sz="1400" dirty="0" err="1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ectures</a:t>
            </a:r>
            <a:r>
              <a:rPr lang="en-US" sz="1400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 </a:t>
            </a:r>
          </a:p>
          <a:p>
            <a:r>
              <a:rPr lang="es-ES" sz="1400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V</a:t>
            </a:r>
            <a:r>
              <a:rPr lang="en-US" sz="1400" dirty="0" err="1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ideo</a:t>
            </a:r>
            <a:r>
              <a:rPr lang="es-ES" sz="1400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s</a:t>
            </a:r>
          </a:p>
          <a:p>
            <a:endParaRPr lang="es-ES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</a:endParaRPr>
          </a:p>
          <a:p>
            <a:r>
              <a:rPr lang="es-ES" sz="20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Time:</a:t>
            </a:r>
            <a:r>
              <a:rPr lang="es-ES" sz="2000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 </a:t>
            </a:r>
          </a:p>
          <a:p>
            <a:r>
              <a:rPr lang="es-ES" sz="1400" dirty="0" err="1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One</a:t>
            </a:r>
            <a:r>
              <a:rPr lang="es-ES" sz="1400" dirty="0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 </a:t>
            </a:r>
            <a:r>
              <a:rPr lang="es-ES" sz="1400" dirty="0" err="1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semester</a:t>
            </a:r>
            <a:r>
              <a:rPr lang="es-ES" sz="1400" dirty="0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 </a:t>
            </a:r>
            <a:endParaRPr lang="es-ES" sz="1400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</a:endParaRPr>
          </a:p>
          <a:p>
            <a:endParaRPr lang="es-ES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</a:endParaRPr>
          </a:p>
          <a:p>
            <a:r>
              <a:rPr lang="es-ES" sz="2000" b="1" dirty="0" err="1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Assistance</a:t>
            </a:r>
            <a:r>
              <a:rPr lang="es-ES" sz="20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:</a:t>
            </a:r>
            <a:r>
              <a:rPr lang="es-ES" sz="2000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  </a:t>
            </a:r>
          </a:p>
          <a:p>
            <a:r>
              <a:rPr lang="es-ES" sz="1400" dirty="0" err="1" smtClean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</a:rPr>
              <a:t>Professors</a:t>
            </a:r>
            <a:endParaRPr lang="es-ES" sz="800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1873810" y="1531418"/>
            <a:ext cx="2768939" cy="3795474"/>
          </a:xfrm>
          <a:prstGeom prst="roundRect">
            <a:avLst>
              <a:gd name="adj" fmla="val 16667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round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en-US" altLang="en-US" sz="2000" b="1" dirty="0">
                <a:solidFill>
                  <a:schemeClr val="bg1"/>
                </a:solidFill>
                <a:latin typeface="Calibri"/>
                <a:ea typeface="幼圆" charset="0"/>
                <a:cs typeface="Calibri"/>
                <a:sym typeface="Arial" charset="0"/>
              </a:rPr>
              <a:t>Market analysis</a:t>
            </a:r>
          </a:p>
          <a:p>
            <a:pPr algn="just"/>
            <a:r>
              <a:rPr lang="es-ES" sz="1300" dirty="0">
                <a:solidFill>
                  <a:schemeClr val="bg1"/>
                </a:solidFill>
                <a:latin typeface="Calibri"/>
                <a:cs typeface="Calibri"/>
              </a:rPr>
              <a:t>C</a:t>
            </a:r>
            <a:r>
              <a:rPr lang="en-US" altLang="en-US" sz="1300" dirty="0" err="1">
                <a:solidFill>
                  <a:schemeClr val="bg1"/>
                </a:solidFill>
                <a:latin typeface="Calibri"/>
                <a:cs typeface="Calibri"/>
              </a:rPr>
              <a:t>ompanies</a:t>
            </a:r>
            <a:r>
              <a:rPr lang="en-US" altLang="en-US" sz="1300" dirty="0">
                <a:solidFill>
                  <a:schemeClr val="bg1"/>
                </a:solidFill>
                <a:latin typeface="Calibri"/>
                <a:cs typeface="Calibri"/>
              </a:rPr>
              <a:t> and strategies </a:t>
            </a:r>
            <a:r>
              <a:rPr lang="es-ES" sz="1300" dirty="0" err="1">
                <a:solidFill>
                  <a:schemeClr val="bg1"/>
                </a:solidFill>
                <a:latin typeface="Calibri"/>
                <a:cs typeface="Calibri"/>
              </a:rPr>
              <a:t>around</a:t>
            </a:r>
            <a:r>
              <a:rPr lang="es-ES" sz="13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s-ES" sz="1300" dirty="0" err="1">
                <a:solidFill>
                  <a:schemeClr val="bg1"/>
                </a:solidFill>
                <a:latin typeface="Calibri"/>
                <a:cs typeface="Calibri"/>
              </a:rPr>
              <a:t>the</a:t>
            </a:r>
            <a:r>
              <a:rPr lang="es-ES" sz="1300" dirty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es-ES" sz="1300" dirty="0" err="1">
                <a:solidFill>
                  <a:schemeClr val="bg1"/>
                </a:solidFill>
                <a:latin typeface="Calibri"/>
                <a:cs typeface="Calibri"/>
              </a:rPr>
              <a:t>world</a:t>
            </a:r>
            <a:endParaRPr lang="en-US" altLang="en-US" sz="1300" dirty="0">
              <a:solidFill>
                <a:schemeClr val="bg1"/>
              </a:solidFill>
              <a:latin typeface="Calibri"/>
              <a:cs typeface="Calibri"/>
            </a:endParaRPr>
          </a:p>
          <a:p>
            <a:pPr algn="just"/>
            <a:endParaRPr lang="en-US" altLang="en-US" sz="1000" dirty="0">
              <a:solidFill>
                <a:schemeClr val="bg1"/>
              </a:solidFill>
            </a:endParaRPr>
          </a:p>
          <a:p>
            <a:pPr algn="just"/>
            <a:r>
              <a:rPr lang="en-US" altLang="en-US" sz="20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  <a:sym typeface="Arial" charset="0"/>
              </a:rPr>
              <a:t>Challenges</a:t>
            </a:r>
          </a:p>
          <a:p>
            <a:pPr algn="just"/>
            <a:r>
              <a:rPr lang="en-US" altLang="en-US" sz="1300" dirty="0">
                <a:solidFill>
                  <a:schemeClr val="bg1"/>
                </a:solidFill>
                <a:latin typeface="Calibri"/>
                <a:cs typeface="Calibri"/>
              </a:rPr>
              <a:t>The challenges that ridesharing companies, users and government are and will have to solve)</a:t>
            </a:r>
          </a:p>
          <a:p>
            <a:pPr algn="just"/>
            <a:endParaRPr lang="en-US" altLang="en-US" sz="800" dirty="0">
              <a:solidFill>
                <a:schemeClr val="bg1"/>
              </a:solidFill>
            </a:endParaRPr>
          </a:p>
          <a:p>
            <a:pPr algn="just"/>
            <a:r>
              <a:rPr lang="en-US" altLang="en-US" sz="16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  <a:sym typeface="Arial" charset="0"/>
              </a:rPr>
              <a:t>Technology analysis</a:t>
            </a:r>
          </a:p>
          <a:p>
            <a:pPr algn="just"/>
            <a:r>
              <a:rPr lang="en-US" altLang="en-US" sz="1300" dirty="0">
                <a:solidFill>
                  <a:schemeClr val="bg1"/>
                </a:solidFill>
                <a:latin typeface="Calibri"/>
                <a:cs typeface="Calibri"/>
              </a:rPr>
              <a:t>(the technological tools being used and that can be improved)</a:t>
            </a:r>
          </a:p>
          <a:p>
            <a:pPr algn="just"/>
            <a:endParaRPr lang="en-US" altLang="en-US" sz="1000" dirty="0">
              <a:solidFill>
                <a:schemeClr val="bg1"/>
              </a:solidFill>
            </a:endParaRPr>
          </a:p>
          <a:p>
            <a:pPr algn="just"/>
            <a:r>
              <a:rPr lang="en-US" altLang="en-US" sz="16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  <a:sym typeface="Arial" charset="0"/>
              </a:rPr>
              <a:t>Transportation analysis</a:t>
            </a:r>
          </a:p>
          <a:p>
            <a:pPr algn="just"/>
            <a:r>
              <a:rPr lang="en-US" altLang="en-US" sz="16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  <a:sym typeface="Arial" charset="0"/>
              </a:rPr>
              <a:t>Law and Public policy</a:t>
            </a:r>
          </a:p>
          <a:p>
            <a:pPr algn="just"/>
            <a:r>
              <a:rPr lang="en-US" altLang="en-US" sz="16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  <a:sym typeface="Arial" charset="0"/>
              </a:rPr>
              <a:t> Social awareness </a:t>
            </a: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4545013" y="1835150"/>
            <a:ext cx="1123950" cy="3087886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bg1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endParaRPr lang="en-US" sz="1200" b="1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  <a:sym typeface="Arial" charset="0"/>
            </a:endParaRPr>
          </a:p>
          <a:p>
            <a:endParaRPr lang="en-US" sz="1200" b="1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  <a:sym typeface="Arial" charset="0"/>
            </a:endParaRPr>
          </a:p>
          <a:p>
            <a:endParaRPr lang="en-US" sz="1200" b="1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  <a:sym typeface="Arial" charset="0"/>
            </a:endParaRPr>
          </a:p>
          <a:p>
            <a:r>
              <a:rPr lang="en-US" sz="13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  <a:sym typeface="Arial" charset="0"/>
              </a:rPr>
              <a:t>The team members</a:t>
            </a:r>
          </a:p>
          <a:p>
            <a:endParaRPr lang="en-US" sz="1300" b="1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  <a:sym typeface="Arial" charset="0"/>
            </a:endParaRPr>
          </a:p>
          <a:p>
            <a:r>
              <a:rPr lang="en-US" sz="13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  <a:sym typeface="Arial" charset="0"/>
              </a:rPr>
              <a:t>Professors </a:t>
            </a:r>
          </a:p>
          <a:p>
            <a:endParaRPr lang="en-US" sz="1300" b="1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  <a:sym typeface="Arial" charset="0"/>
            </a:endParaRPr>
          </a:p>
          <a:p>
            <a:r>
              <a:rPr lang="en-US" sz="13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  <a:sym typeface="Arial" charset="0"/>
              </a:rPr>
              <a:t>Teacher assistant</a:t>
            </a:r>
          </a:p>
          <a:p>
            <a:endParaRPr lang="en-US" sz="1300" b="1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  <a:sym typeface="Arial" charset="0"/>
            </a:endParaRPr>
          </a:p>
          <a:p>
            <a:r>
              <a:rPr lang="en-US" sz="1300" b="1" dirty="0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  <a:sym typeface="Arial" charset="0"/>
              </a:rPr>
              <a:t>Classmates </a:t>
            </a:r>
          </a:p>
          <a:p>
            <a:endParaRPr lang="en-US" sz="1200" b="1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</a:endParaRPr>
          </a:p>
          <a:p>
            <a:endParaRPr lang="en-US" sz="1200" b="1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</a:endParaRPr>
          </a:p>
          <a:p>
            <a:endParaRPr lang="en-US" sz="1200" b="1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6213475" y="1515152"/>
            <a:ext cx="2771775" cy="4298394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bg1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/>
            <a:r>
              <a:rPr lang="en-US" sz="1600" b="1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Efficient transportation</a:t>
            </a:r>
          </a:p>
          <a:p>
            <a:pPr algn="just"/>
            <a:r>
              <a:rPr lang="es-E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T</a:t>
            </a:r>
            <a:r>
              <a:rPr lang="en-US" sz="1200" dirty="0" err="1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raffic</a:t>
            </a:r>
            <a:r>
              <a:rPr lang="en-U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 flow</a:t>
            </a:r>
            <a:r>
              <a:rPr lang="es-E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and reduction of CO2 emissions.</a:t>
            </a:r>
            <a:r>
              <a:rPr lang="es-E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Reduce transportation cost.</a:t>
            </a:r>
          </a:p>
          <a:p>
            <a:pPr algn="just"/>
            <a:endParaRPr lang="en-US" sz="1000" dirty="0" smtClean="0">
              <a:solidFill>
                <a:schemeClr val="bg1"/>
              </a:solidFill>
              <a:latin typeface="Calibri"/>
              <a:ea typeface="幼圆" charset="0"/>
              <a:cs typeface="Calibri"/>
            </a:endParaRPr>
          </a:p>
          <a:p>
            <a:pPr algn="just"/>
            <a:r>
              <a:rPr lang="en-US" sz="1600" b="1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Market – Economic</a:t>
            </a:r>
          </a:p>
          <a:p>
            <a:pPr algn="just"/>
            <a:r>
              <a:rPr lang="en-U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Develop the market</a:t>
            </a:r>
            <a:r>
              <a:rPr lang="es-E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of carpooling </a:t>
            </a:r>
            <a:r>
              <a:rPr lang="es-E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and h</a:t>
            </a:r>
            <a:r>
              <a:rPr lang="en-US" sz="1200" dirty="0" err="1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elp</a:t>
            </a:r>
            <a:r>
              <a:rPr lang="en-U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 new companies to take better decisions and strategies.</a:t>
            </a:r>
          </a:p>
          <a:p>
            <a:pPr algn="just"/>
            <a:endParaRPr lang="en-US" sz="1000" dirty="0" smtClean="0">
              <a:solidFill>
                <a:schemeClr val="bg1"/>
              </a:solidFill>
              <a:latin typeface="Calibri"/>
              <a:ea typeface="幼圆" charset="0"/>
              <a:cs typeface="Calibri"/>
            </a:endParaRPr>
          </a:p>
          <a:p>
            <a:pPr algn="just"/>
            <a:r>
              <a:rPr lang="en-US" sz="1600" b="1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Social Impact</a:t>
            </a:r>
          </a:p>
          <a:p>
            <a:pPr algn="just"/>
            <a:r>
              <a:rPr lang="en-U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Understand the behavior and practice of people carpooling</a:t>
            </a:r>
          </a:p>
          <a:p>
            <a:pPr algn="just"/>
            <a:endParaRPr lang="en-US" sz="1200" b="1" dirty="0" smtClean="0">
              <a:solidFill>
                <a:schemeClr val="bg1"/>
              </a:solidFill>
              <a:latin typeface="Calibri"/>
              <a:ea typeface="幼圆" charset="0"/>
              <a:cs typeface="Calibri"/>
            </a:endParaRPr>
          </a:p>
          <a:p>
            <a:pPr algn="just"/>
            <a:r>
              <a:rPr lang="en-US" sz="1600" b="1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Policies</a:t>
            </a:r>
          </a:p>
          <a:p>
            <a:pPr algn="just"/>
            <a:r>
              <a:rPr lang="en-U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Development of policies in order to </a:t>
            </a:r>
            <a:r>
              <a:rPr lang="es-ES" sz="1200" dirty="0" err="1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regulate</a:t>
            </a:r>
            <a:r>
              <a:rPr lang="es-ES" sz="1200" dirty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 </a:t>
            </a:r>
            <a:r>
              <a:rPr lang="es-E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and </a:t>
            </a:r>
            <a:r>
              <a:rPr lang="en-U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increase the users of carpooling</a:t>
            </a:r>
            <a:r>
              <a:rPr lang="es-E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. </a:t>
            </a:r>
          </a:p>
          <a:p>
            <a:pPr algn="just"/>
            <a:r>
              <a:rPr lang="en-US" sz="1200" dirty="0" smtClean="0">
                <a:solidFill>
                  <a:schemeClr val="bg1"/>
                </a:solidFill>
                <a:latin typeface="Calibri"/>
                <a:ea typeface="幼圆" charset="0"/>
                <a:cs typeface="Calibri"/>
              </a:rPr>
              <a:t>Improve security in carpooling</a:t>
            </a:r>
          </a:p>
          <a:p>
            <a:endParaRPr lang="en-US" sz="1000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</a:endParaRPr>
          </a:p>
          <a:p>
            <a:endParaRPr lang="en-US" sz="800" b="1" dirty="0">
              <a:solidFill>
                <a:schemeClr val="bg1"/>
              </a:solidFill>
              <a:latin typeface="Calibri" charset="0"/>
              <a:ea typeface="幼圆" charset="0"/>
              <a:cs typeface="幼圆" charset="0"/>
            </a:endParaRPr>
          </a:p>
        </p:txBody>
      </p:sp>
      <p:sp>
        <p:nvSpPr>
          <p:cNvPr id="3082" name="Freeform 12"/>
          <p:cNvSpPr>
            <a:spLocks noChangeArrowheads="1"/>
          </p:cNvSpPr>
          <p:nvPr/>
        </p:nvSpPr>
        <p:spPr bwMode="auto">
          <a:xfrm>
            <a:off x="1144588" y="996788"/>
            <a:ext cx="410175" cy="42859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dist="23000" dir="5400000" algn="ctr" rotWithShape="0">
              <a:srgbClr val="000000">
                <a:alpha val="34000"/>
              </a:srgbClr>
            </a:outerShdw>
          </a:effectLst>
          <a:extLs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solidFill>
                <a:srgbClr val="FFFFFF"/>
              </a:solidFill>
              <a:ea typeface="Microsoft YaHei" charset="0"/>
              <a:cs typeface="Microsoft YaHei" charset="0"/>
            </a:endParaRPr>
          </a:p>
        </p:txBody>
      </p:sp>
      <p:sp>
        <p:nvSpPr>
          <p:cNvPr id="3084" name="Freeform 12"/>
          <p:cNvSpPr>
            <a:spLocks noChangeArrowheads="1"/>
          </p:cNvSpPr>
          <p:nvPr/>
        </p:nvSpPr>
        <p:spPr bwMode="auto">
          <a:xfrm>
            <a:off x="2062911" y="1017425"/>
            <a:ext cx="410176" cy="42859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dist="23000" dir="5400000" algn="ctr" rotWithShape="0">
              <a:srgbClr val="000000">
                <a:alpha val="34000"/>
              </a:srgbClr>
            </a:outerShdw>
          </a:effectLst>
          <a:extLs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solidFill>
                <a:srgbClr val="FFFFFF"/>
              </a:solidFill>
              <a:ea typeface="Microsoft YaHei" charset="0"/>
              <a:cs typeface="Microsoft YaHei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 rot="240000">
            <a:off x="1332219" y="928110"/>
            <a:ext cx="1135782" cy="374388"/>
          </a:xfrm>
          <a:prstGeom prst="curvedDownArrow">
            <a:avLst>
              <a:gd name="adj1" fmla="val 58442"/>
              <a:gd name="adj2" fmla="val 108793"/>
              <a:gd name="adj3" fmla="val 41106"/>
            </a:avLst>
          </a:prstGeom>
          <a:solidFill>
            <a:schemeClr val="accent1"/>
          </a:solidFill>
          <a:ln w="9525" cmpd="sng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3088" name="Line 16"/>
          <p:cNvSpPr>
            <a:spLocks noChangeShapeType="1"/>
          </p:cNvSpPr>
          <p:nvPr/>
        </p:nvSpPr>
        <p:spPr bwMode="auto">
          <a:xfrm>
            <a:off x="4448175" y="2009775"/>
            <a:ext cx="12700" cy="3036888"/>
          </a:xfrm>
          <a:prstGeom prst="line">
            <a:avLst/>
          </a:prstGeom>
          <a:noFill/>
          <a:ln w="9525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89" name="Text Box 17"/>
          <p:cNvSpPr txBox="1">
            <a:spLocks noChangeArrowheads="1"/>
          </p:cNvSpPr>
          <p:nvPr/>
        </p:nvSpPr>
        <p:spPr bwMode="auto">
          <a:xfrm>
            <a:off x="317500" y="1406374"/>
            <a:ext cx="10541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s-ES" b="1" u="sng" dirty="0">
                <a:solidFill>
                  <a:schemeClr val="bg1"/>
                </a:solidFill>
                <a:latin typeface="Arial" charset="0"/>
              </a:rPr>
              <a:t>INPUTS</a:t>
            </a:r>
          </a:p>
        </p:txBody>
      </p:sp>
      <p:sp>
        <p:nvSpPr>
          <p:cNvPr id="3090" name="Text Box 18"/>
          <p:cNvSpPr txBox="1">
            <a:spLocks noChangeArrowheads="1"/>
          </p:cNvSpPr>
          <p:nvPr/>
        </p:nvSpPr>
        <p:spPr bwMode="auto">
          <a:xfrm>
            <a:off x="3886200" y="1054402"/>
            <a:ext cx="11239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ES" b="1" u="sng" dirty="0">
                <a:solidFill>
                  <a:schemeClr val="bg1"/>
                </a:solidFill>
              </a:rPr>
              <a:t>OUTPUTS</a:t>
            </a:r>
          </a:p>
        </p:txBody>
      </p:sp>
      <p:sp>
        <p:nvSpPr>
          <p:cNvPr id="3091" name="Text Box 19"/>
          <p:cNvSpPr txBox="1">
            <a:spLocks noChangeArrowheads="1"/>
          </p:cNvSpPr>
          <p:nvPr/>
        </p:nvSpPr>
        <p:spPr bwMode="auto">
          <a:xfrm>
            <a:off x="6805690" y="1311487"/>
            <a:ext cx="165735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b="1" u="sng">
                <a:solidFill>
                  <a:schemeClr val="bg1"/>
                </a:solidFill>
              </a:rPr>
              <a:t>OUTCOMES</a:t>
            </a:r>
          </a:p>
        </p:txBody>
      </p:sp>
      <p:sp>
        <p:nvSpPr>
          <p:cNvPr id="3094" name="Text Box 22"/>
          <p:cNvSpPr txBox="1">
            <a:spLocks noChangeArrowheads="1"/>
          </p:cNvSpPr>
          <p:nvPr/>
        </p:nvSpPr>
        <p:spPr bwMode="auto">
          <a:xfrm>
            <a:off x="317500" y="5539126"/>
            <a:ext cx="5351463" cy="1059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s-ES" sz="2000" b="1" u="sng" dirty="0">
                <a:solidFill>
                  <a:srgbClr val="463A2D"/>
                </a:solidFill>
              </a:rPr>
              <a:t>ASSUMPTIONS</a:t>
            </a:r>
          </a:p>
          <a:p>
            <a:pPr>
              <a:lnSpc>
                <a:spcPct val="80000"/>
              </a:lnSpc>
            </a:pPr>
            <a:endParaRPr lang="es-ES" sz="1600" b="1" dirty="0">
              <a:solidFill>
                <a:srgbClr val="463A2D"/>
              </a:solidFill>
            </a:endParaRPr>
          </a:p>
          <a:p>
            <a:pPr>
              <a:lnSpc>
                <a:spcPct val="80000"/>
              </a:lnSpc>
            </a:pPr>
            <a:r>
              <a:rPr lang="es-ES" sz="1400" dirty="0" err="1">
                <a:solidFill>
                  <a:srgbClr val="463A2D"/>
                </a:solidFill>
              </a:rPr>
              <a:t>External</a:t>
            </a:r>
            <a:r>
              <a:rPr lang="es-ES" sz="1400" dirty="0">
                <a:solidFill>
                  <a:srgbClr val="463A2D"/>
                </a:solidFill>
              </a:rPr>
              <a:t> </a:t>
            </a:r>
            <a:r>
              <a:rPr lang="es-ES" sz="1400" dirty="0" err="1">
                <a:solidFill>
                  <a:srgbClr val="463A2D"/>
                </a:solidFill>
              </a:rPr>
              <a:t>analysis</a:t>
            </a:r>
            <a:r>
              <a:rPr lang="es-ES" sz="1400" dirty="0">
                <a:solidFill>
                  <a:srgbClr val="463A2D"/>
                </a:solidFill>
              </a:rPr>
              <a:t> </a:t>
            </a:r>
            <a:r>
              <a:rPr lang="es-ES" sz="1400" dirty="0" err="1">
                <a:solidFill>
                  <a:srgbClr val="463A2D"/>
                </a:solidFill>
              </a:rPr>
              <a:t>report</a:t>
            </a:r>
            <a:endParaRPr lang="es-ES" sz="1400" dirty="0">
              <a:solidFill>
                <a:srgbClr val="463A2D"/>
              </a:solidFill>
            </a:endParaRPr>
          </a:p>
          <a:p>
            <a:pPr>
              <a:lnSpc>
                <a:spcPct val="80000"/>
              </a:lnSpc>
            </a:pPr>
            <a:endParaRPr lang="es-ES" sz="1400" dirty="0">
              <a:solidFill>
                <a:srgbClr val="463A2D"/>
              </a:solidFill>
            </a:endParaRPr>
          </a:p>
          <a:p>
            <a:pPr>
              <a:lnSpc>
                <a:spcPct val="80000"/>
              </a:lnSpc>
            </a:pPr>
            <a:r>
              <a:rPr lang="es-ES" sz="1400" dirty="0" err="1">
                <a:solidFill>
                  <a:srgbClr val="463A2D"/>
                </a:solidFill>
              </a:rPr>
              <a:t>Most</a:t>
            </a:r>
            <a:r>
              <a:rPr lang="es-ES" sz="1400" dirty="0">
                <a:solidFill>
                  <a:srgbClr val="463A2D"/>
                </a:solidFill>
              </a:rPr>
              <a:t> </a:t>
            </a:r>
            <a:r>
              <a:rPr lang="es-ES" sz="1400" dirty="0" err="1">
                <a:solidFill>
                  <a:srgbClr val="463A2D"/>
                </a:solidFill>
              </a:rPr>
              <a:t>part</a:t>
            </a:r>
            <a:r>
              <a:rPr lang="es-ES" sz="1400" dirty="0">
                <a:solidFill>
                  <a:srgbClr val="463A2D"/>
                </a:solidFill>
              </a:rPr>
              <a:t> of </a:t>
            </a:r>
            <a:r>
              <a:rPr lang="es-ES" sz="1400" dirty="0" err="1">
                <a:solidFill>
                  <a:srgbClr val="463A2D"/>
                </a:solidFill>
              </a:rPr>
              <a:t>statistics</a:t>
            </a:r>
            <a:r>
              <a:rPr lang="es-ES" sz="1400" dirty="0">
                <a:solidFill>
                  <a:srgbClr val="463A2D"/>
                </a:solidFill>
              </a:rPr>
              <a:t> </a:t>
            </a:r>
            <a:r>
              <a:rPr lang="es-ES" sz="1400" dirty="0" err="1">
                <a:solidFill>
                  <a:srgbClr val="463A2D"/>
                </a:solidFill>
              </a:rPr>
              <a:t>about</a:t>
            </a:r>
            <a:r>
              <a:rPr lang="es-ES" sz="1400" dirty="0">
                <a:solidFill>
                  <a:srgbClr val="463A2D"/>
                </a:solidFill>
              </a:rPr>
              <a:t> </a:t>
            </a:r>
            <a:r>
              <a:rPr lang="es-ES" sz="1400" dirty="0" err="1" smtClean="0">
                <a:solidFill>
                  <a:srgbClr val="463A2D"/>
                </a:solidFill>
              </a:rPr>
              <a:t>carpooling</a:t>
            </a:r>
            <a:r>
              <a:rPr lang="es-ES" sz="1400" smtClean="0">
                <a:solidFill>
                  <a:srgbClr val="463A2D"/>
                </a:solidFill>
              </a:rPr>
              <a:t> are </a:t>
            </a:r>
            <a:r>
              <a:rPr lang="es-ES" sz="1400" dirty="0" err="1">
                <a:solidFill>
                  <a:srgbClr val="463A2D"/>
                </a:solidFill>
              </a:rPr>
              <a:t>based</a:t>
            </a:r>
            <a:r>
              <a:rPr lang="es-ES" sz="1400" dirty="0">
                <a:solidFill>
                  <a:srgbClr val="463A2D"/>
                </a:solidFill>
              </a:rPr>
              <a:t> in USA </a:t>
            </a:r>
            <a:r>
              <a:rPr lang="es-ES" sz="1400" dirty="0" err="1">
                <a:solidFill>
                  <a:srgbClr val="463A2D"/>
                </a:solidFill>
              </a:rPr>
              <a:t>info</a:t>
            </a:r>
            <a:r>
              <a:rPr lang="es-ES" sz="1400" dirty="0">
                <a:solidFill>
                  <a:srgbClr val="463A2D"/>
                </a:solidFill>
              </a:rPr>
              <a:t>.</a:t>
            </a:r>
          </a:p>
        </p:txBody>
      </p:sp>
      <p:sp>
        <p:nvSpPr>
          <p:cNvPr id="3096" name="AutoShape 24"/>
          <p:cNvSpPr>
            <a:spLocks noChangeArrowheads="1"/>
          </p:cNvSpPr>
          <p:nvPr/>
        </p:nvSpPr>
        <p:spPr bwMode="auto">
          <a:xfrm>
            <a:off x="2479675" y="1359720"/>
            <a:ext cx="1416050" cy="395288"/>
          </a:xfrm>
          <a:prstGeom prst="roundRect">
            <a:avLst>
              <a:gd name="adj" fmla="val 16667"/>
            </a:avLst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r>
              <a:rPr lang="es-ES" sz="1600" b="1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  <a:sym typeface="Arial" charset="0"/>
              </a:rPr>
              <a:t>Activities: IAR</a:t>
            </a:r>
          </a:p>
        </p:txBody>
      </p:sp>
      <p:sp>
        <p:nvSpPr>
          <p:cNvPr id="3097" name="AutoShape 25"/>
          <p:cNvSpPr>
            <a:spLocks noChangeArrowheads="1"/>
          </p:cNvSpPr>
          <p:nvPr/>
        </p:nvSpPr>
        <p:spPr bwMode="auto">
          <a:xfrm>
            <a:off x="4405313" y="1444625"/>
            <a:ext cx="1103312" cy="338138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1400" b="1">
                <a:solidFill>
                  <a:schemeClr val="bg1"/>
                </a:solidFill>
                <a:latin typeface="Calibri" charset="0"/>
                <a:ea typeface="幼圆" charset="0"/>
                <a:cs typeface="幼圆" charset="0"/>
                <a:sym typeface="Arial" charset="0"/>
              </a:rPr>
              <a:t>Participants</a:t>
            </a:r>
          </a:p>
        </p:txBody>
      </p:sp>
      <p:sp>
        <p:nvSpPr>
          <p:cNvPr id="28" name="Прямоугольник 47"/>
          <p:cNvSpPr>
            <a:spLocks noChangeArrowheads="1"/>
          </p:cNvSpPr>
          <p:nvPr/>
        </p:nvSpPr>
        <p:spPr bwMode="auto">
          <a:xfrm>
            <a:off x="5823559" y="5531845"/>
            <a:ext cx="3226779" cy="1230313"/>
          </a:xfrm>
          <a:prstGeom prst="roundRect">
            <a:avLst>
              <a:gd name="adj" fmla="val 16667"/>
            </a:avLst>
          </a:prstGeom>
          <a:solidFill>
            <a:srgbClr val="FFD46A"/>
          </a:solidFill>
          <a:ln>
            <a:noFill/>
          </a:ln>
        </p:spPr>
        <p:txBody>
          <a:bodyPr lIns="1548000" tIns="0" rIns="108000" bIns="0" anchor="ctr"/>
          <a:lstStyle/>
          <a:p>
            <a:pPr algn="r" eaLnBrk="1" hangingPunct="1">
              <a:lnSpc>
                <a:spcPct val="130000"/>
              </a:lnSpc>
            </a:pPr>
            <a:endParaRPr lang="en-US" sz="1600">
              <a:solidFill>
                <a:schemeClr val="bg1"/>
              </a:solidFill>
              <a:latin typeface="幼圆" charset="0"/>
              <a:ea typeface="幼圆" charset="0"/>
              <a:cs typeface="幼圆" charset="0"/>
            </a:endParaRPr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5896767" y="5531845"/>
            <a:ext cx="3112295" cy="12321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s-ES" sz="2000" b="1" u="sng" dirty="0" smtClean="0">
                <a:solidFill>
                  <a:srgbClr val="463A2D"/>
                </a:solidFill>
              </a:rPr>
              <a:t>EXTERNAL FACTORS</a:t>
            </a:r>
          </a:p>
          <a:p>
            <a:pPr>
              <a:lnSpc>
                <a:spcPct val="80000"/>
              </a:lnSpc>
            </a:pPr>
            <a:endParaRPr lang="es-ES" sz="1400" b="1" u="sng" dirty="0" smtClean="0">
              <a:solidFill>
                <a:srgbClr val="463A2D"/>
              </a:solidFill>
            </a:endParaRPr>
          </a:p>
          <a:p>
            <a:pPr>
              <a:lnSpc>
                <a:spcPct val="80000"/>
              </a:lnSpc>
            </a:pPr>
            <a:r>
              <a:rPr lang="es-ES" sz="1400" dirty="0" err="1" smtClean="0">
                <a:solidFill>
                  <a:srgbClr val="463A2D"/>
                </a:solidFill>
              </a:rPr>
              <a:t>Government</a:t>
            </a:r>
            <a:r>
              <a:rPr lang="es-ES" sz="1400" dirty="0" smtClean="0">
                <a:solidFill>
                  <a:srgbClr val="463A2D"/>
                </a:solidFill>
              </a:rPr>
              <a:t> </a:t>
            </a:r>
            <a:r>
              <a:rPr lang="es-ES" sz="1400" dirty="0" err="1" smtClean="0">
                <a:solidFill>
                  <a:srgbClr val="463A2D"/>
                </a:solidFill>
              </a:rPr>
              <a:t>laws</a:t>
            </a:r>
            <a:endParaRPr lang="es-ES" sz="1400" dirty="0" smtClean="0">
              <a:solidFill>
                <a:srgbClr val="463A2D"/>
              </a:solidFill>
            </a:endParaRPr>
          </a:p>
          <a:p>
            <a:pPr>
              <a:lnSpc>
                <a:spcPct val="80000"/>
              </a:lnSpc>
            </a:pPr>
            <a:r>
              <a:rPr lang="es-ES" sz="1400" dirty="0" err="1" smtClean="0">
                <a:solidFill>
                  <a:srgbClr val="463A2D"/>
                </a:solidFill>
              </a:rPr>
              <a:t>Public</a:t>
            </a:r>
            <a:r>
              <a:rPr lang="es-ES" sz="1400" dirty="0" smtClean="0">
                <a:solidFill>
                  <a:srgbClr val="463A2D"/>
                </a:solidFill>
              </a:rPr>
              <a:t> </a:t>
            </a:r>
            <a:r>
              <a:rPr lang="es-ES" sz="1400" dirty="0" err="1" smtClean="0">
                <a:solidFill>
                  <a:srgbClr val="463A2D"/>
                </a:solidFill>
              </a:rPr>
              <a:t>transportation</a:t>
            </a:r>
            <a:endParaRPr lang="es-ES" sz="1400" dirty="0" smtClean="0">
              <a:solidFill>
                <a:srgbClr val="463A2D"/>
              </a:solidFill>
            </a:endParaRPr>
          </a:p>
          <a:p>
            <a:pPr>
              <a:lnSpc>
                <a:spcPct val="80000"/>
              </a:lnSpc>
            </a:pPr>
            <a:r>
              <a:rPr lang="es-ES" sz="1400" dirty="0" smtClean="0">
                <a:solidFill>
                  <a:srgbClr val="463A2D"/>
                </a:solidFill>
              </a:rPr>
              <a:t>Price of </a:t>
            </a:r>
            <a:r>
              <a:rPr lang="es-ES" sz="1400" dirty="0" err="1" smtClean="0">
                <a:solidFill>
                  <a:srgbClr val="463A2D"/>
                </a:solidFill>
              </a:rPr>
              <a:t>energy</a:t>
            </a:r>
            <a:endParaRPr lang="es-ES" sz="1400" dirty="0" smtClean="0">
              <a:solidFill>
                <a:srgbClr val="463A2D"/>
              </a:solidFill>
            </a:endParaRPr>
          </a:p>
          <a:p>
            <a:pPr>
              <a:lnSpc>
                <a:spcPct val="80000"/>
              </a:lnSpc>
            </a:pPr>
            <a:r>
              <a:rPr lang="es-ES" sz="1400" dirty="0" smtClean="0">
                <a:solidFill>
                  <a:srgbClr val="463A2D"/>
                </a:solidFill>
              </a:rPr>
              <a:t>Security</a:t>
            </a:r>
            <a:endParaRPr lang="es-ES" sz="1400" dirty="0" smtClean="0">
              <a:solidFill>
                <a:srgbClr val="463A2D"/>
              </a:solidFill>
            </a:endParaRPr>
          </a:p>
        </p:txBody>
      </p:sp>
      <p:sp>
        <p:nvSpPr>
          <p:cNvPr id="30" name="Freeform 12"/>
          <p:cNvSpPr>
            <a:spLocks noChangeArrowheads="1"/>
          </p:cNvSpPr>
          <p:nvPr/>
        </p:nvSpPr>
        <p:spPr bwMode="auto">
          <a:xfrm>
            <a:off x="5232528" y="996789"/>
            <a:ext cx="410175" cy="42859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dist="23000" dir="5400000" algn="ctr" rotWithShape="0">
              <a:srgbClr val="000000">
                <a:alpha val="34000"/>
              </a:srgbClr>
            </a:outerShdw>
          </a:effectLst>
          <a:extLs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solidFill>
                <a:srgbClr val="FFFFFF"/>
              </a:solidFill>
              <a:ea typeface="Microsoft YaHei" charset="0"/>
              <a:cs typeface="Microsoft YaHei" charset="0"/>
            </a:endParaRPr>
          </a:p>
        </p:txBody>
      </p:sp>
      <p:sp>
        <p:nvSpPr>
          <p:cNvPr id="31" name="Freeform 12"/>
          <p:cNvSpPr>
            <a:spLocks noChangeArrowheads="1"/>
          </p:cNvSpPr>
          <p:nvPr/>
        </p:nvSpPr>
        <p:spPr bwMode="auto">
          <a:xfrm>
            <a:off x="6150851" y="1017426"/>
            <a:ext cx="410176" cy="42859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dist="23000" dir="5400000" algn="ctr" rotWithShape="0">
              <a:srgbClr val="000000">
                <a:alpha val="34000"/>
              </a:srgbClr>
            </a:outerShdw>
          </a:effectLst>
          <a:extLs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solidFill>
                <a:srgbClr val="FFFFFF"/>
              </a:solidFill>
              <a:ea typeface="Microsoft YaHei" charset="0"/>
              <a:cs typeface="Microsoft YaHei" charset="0"/>
            </a:endParaRPr>
          </a:p>
        </p:txBody>
      </p:sp>
      <p:sp>
        <p:nvSpPr>
          <p:cNvPr id="32" name="AutoShape 14"/>
          <p:cNvSpPr>
            <a:spLocks noChangeArrowheads="1"/>
          </p:cNvSpPr>
          <p:nvPr/>
        </p:nvSpPr>
        <p:spPr bwMode="auto">
          <a:xfrm rot="240000">
            <a:off x="5420159" y="928111"/>
            <a:ext cx="1135782" cy="374388"/>
          </a:xfrm>
          <a:prstGeom prst="curvedDownArrow">
            <a:avLst>
              <a:gd name="adj1" fmla="val 58442"/>
              <a:gd name="adj2" fmla="val 108793"/>
              <a:gd name="adj3" fmla="val 41106"/>
            </a:avLst>
          </a:prstGeom>
          <a:solidFill>
            <a:schemeClr val="accent1"/>
          </a:solidFill>
          <a:ln w="9525" cmpd="sng">
            <a:solidFill>
              <a:schemeClr val="tx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978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83465"/>
          <a:stretch/>
        </p:blipFill>
        <p:spPr>
          <a:xfrm>
            <a:off x="2159000" y="128336"/>
            <a:ext cx="5193632" cy="1100375"/>
          </a:xfrm>
          <a:prstGeom prst="rect">
            <a:avLst/>
          </a:prstGeom>
        </p:spPr>
      </p:pic>
      <p:pic>
        <p:nvPicPr>
          <p:cNvPr id="3" name="Content Placeholder 2" descr="Capture d’écran 2015-05-20 à 10.43.41.pn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9163" b="-49163"/>
          <a:stretch>
            <a:fillRect/>
          </a:stretch>
        </p:blipFill>
        <p:spPr/>
      </p:pic>
      <p:sp>
        <p:nvSpPr>
          <p:cNvPr id="7" name="Rectangle 6"/>
          <p:cNvSpPr/>
          <p:nvPr/>
        </p:nvSpPr>
        <p:spPr>
          <a:xfrm>
            <a:off x="457200" y="1621836"/>
            <a:ext cx="327614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 err="1" smtClean="0">
                <a:solidFill>
                  <a:srgbClr val="463A2D"/>
                </a:solidFill>
              </a:rPr>
              <a:t>GitHub</a:t>
            </a:r>
            <a:r>
              <a:rPr lang="en-US" sz="3000" b="1" dirty="0" smtClean="0">
                <a:solidFill>
                  <a:srgbClr val="463A2D"/>
                </a:solidFill>
              </a:rPr>
              <a:t> Progression</a:t>
            </a:r>
            <a:endParaRPr lang="en-US" sz="3000" dirty="0">
              <a:solidFill>
                <a:srgbClr val="463A2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2427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83465"/>
          <a:stretch/>
        </p:blipFill>
        <p:spPr>
          <a:xfrm>
            <a:off x="2159000" y="128336"/>
            <a:ext cx="5193632" cy="11003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34663" y="3982618"/>
            <a:ext cx="446787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 smtClean="0">
                <a:solidFill>
                  <a:srgbClr val="463A2D"/>
                </a:solidFill>
              </a:rPr>
              <a:t>Thanks for your attention !</a:t>
            </a:r>
            <a:endParaRPr lang="en-US" sz="3000" dirty="0">
              <a:solidFill>
                <a:srgbClr val="463A2D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5944" t="42882" r="24883" b="33468"/>
          <a:stretch/>
        </p:blipFill>
        <p:spPr>
          <a:xfrm>
            <a:off x="3299363" y="2250335"/>
            <a:ext cx="2553901" cy="157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291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195</Words>
  <Application>Microsoft Macintosh PowerPoint</Application>
  <PresentationFormat>On-screen Show (4:3)</PresentationFormat>
  <Paragraphs>71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abc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Guillaume Striebel</dc:creator>
  <cp:lastModifiedBy>Guillaume Striebel</cp:lastModifiedBy>
  <cp:revision>9</cp:revision>
  <dcterms:created xsi:type="dcterms:W3CDTF">2015-05-20T02:15:23Z</dcterms:created>
  <dcterms:modified xsi:type="dcterms:W3CDTF">2015-05-20T02:47:28Z</dcterms:modified>
</cp:coreProperties>
</file>

<file path=docProps/thumbnail.jpeg>
</file>